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market Sans Medium"/>
      <p:regular r:id="rId17"/>
    </p:embeddedFont>
    <p:embeddedFont>
      <p:font typeface="Gmarket Sans Bold"/>
      <p:bold r:id="rId18"/>
    </p:embeddedFont>
    <p:embeddedFont>
      <p:font typeface="NanumSquare ExtraBold"/>
      <p:bold r:id="rId19"/>
    </p:embeddedFont>
    <p:embeddedFont>
      <p:font typeface="Gmarket Sans Light"/>
      <p:regular r:id="rId20"/>
    </p:embeddedFont>
    <p:embeddedFont>
      <p:font typeface="HSGaeulsenggak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21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gif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2" Target="../media/image10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Relationship Id="rId4" Target="../media/image29.png" Type="http://schemas.openxmlformats.org/officeDocument/2006/relationships/image"/><Relationship Id="rId5" Target="../media/image31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5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1600000">
            <a:off x="3111500" y="1104900"/>
            <a:ext cx="12065000" cy="12509500"/>
          </a:xfrm>
          <a:prstGeom prst="rect">
            <a:avLst/>
          </a:prstGeom>
          <a:effectLst>
            <a:outerShdw dir="2700000" dist="185656" blurRad="906460">
              <a:srgbClr val="000000">
                <a:alpha val="47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7440000">
            <a:off x="-76200" y="6070600"/>
            <a:ext cx="6438900" cy="6438900"/>
          </a:xfrm>
          <a:prstGeom prst="rect">
            <a:avLst/>
          </a:prstGeom>
          <a:effectLst>
            <a:outerShdw dir="2700000" dist="98973" blurRad="257612">
              <a:srgbClr val="000000">
                <a:alpha val="47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71800" y="3416300"/>
            <a:ext cx="2171700" cy="52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71800" y="4076700"/>
            <a:ext cx="2171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37100" y="3403600"/>
            <a:ext cx="457200" cy="45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851400" y="3467100"/>
            <a:ext cx="228600" cy="36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34800" y="4597400"/>
            <a:ext cx="5943600" cy="5943600"/>
          </a:xfrm>
          <a:prstGeom prst="rect">
            <a:avLst/>
          </a:prstGeom>
          <a:effectLst>
            <a:outerShdw dir="2700000" dist="91524" blurRad="132177">
              <a:srgbClr val="000000">
                <a:alpha val="14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4826000" y="3365500"/>
            <a:ext cx="9105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400" b="false" i="false" u="none" strike="noStrike" spc="-100">
                <a:solidFill>
                  <a:srgbClr val="F55A00"/>
                </a:solidFill>
                <a:ea typeface="Gmarket Sans Medium"/>
              </a:rPr>
              <a:t>좌석</a:t>
            </a:r>
            <a:r>
              <a:rPr lang="en-US" sz="3400" b="false" i="false" u="none" strike="noStrike" spc="-100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3400" b="false" i="false" u="none" strike="noStrike" spc="-100">
                <a:solidFill>
                  <a:srgbClr val="F55A00"/>
                </a:solidFill>
                <a:ea typeface="Gmarket Sans Medium"/>
              </a:rPr>
              <a:t>선택부터</a:t>
            </a:r>
            <a:r>
              <a:rPr lang="en-US" sz="3400" b="false" i="false" u="none" strike="noStrike" spc="-100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3400" b="false" i="false" u="none" strike="noStrike" spc="-100">
                <a:solidFill>
                  <a:srgbClr val="F55A00"/>
                </a:solidFill>
                <a:ea typeface="Gmarket Sans Medium"/>
              </a:rPr>
              <a:t>결제까지</a:t>
            </a:r>
            <a:r>
              <a:rPr lang="en-US" sz="3400" b="false" i="false" u="none" strike="noStrike" spc="-100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3400" b="false" i="false" u="none" strike="noStrike" spc="-100">
                <a:solidFill>
                  <a:srgbClr val="F55A00"/>
                </a:solidFill>
                <a:ea typeface="Gmarket Sans Medium"/>
              </a:rPr>
              <a:t>예약</a:t>
            </a:r>
            <a:r>
              <a:rPr lang="en-US" sz="3400" b="false" i="false" u="none" strike="noStrike" spc="-100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3400" b="false" i="false" u="none" strike="noStrike" spc="-100">
                <a:solidFill>
                  <a:srgbClr val="F55A00"/>
                </a:solidFill>
                <a:ea typeface="Gmarket Sans Medium"/>
              </a:rPr>
              <a:t>자동화</a:t>
            </a:r>
            <a:r>
              <a:rPr lang="en-US" sz="3400" b="false" i="false" u="none" strike="noStrike" spc="-100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3400" b="false" i="false" u="none" strike="noStrike" spc="-100">
                <a:solidFill>
                  <a:srgbClr val="F55A00"/>
                </a:solidFill>
                <a:ea typeface="Gmarket Sans Medium"/>
              </a:rPr>
              <a:t>서비스</a:t>
            </a:r>
            <a:r>
              <a:rPr lang="en-US" sz="3400" b="false" i="false" u="none" strike="noStrike" spc="-100">
                <a:solidFill>
                  <a:srgbClr val="F55A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35700" y="8915400"/>
            <a:ext cx="6286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930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핀테크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 B302 l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수룡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(</a:t>
            </a:r>
            <a:r>
              <a:rPr lang="ja-JP" sz="1800" b="false" i="false" u="none" strike="noStrike">
                <a:solidFill>
                  <a:srgbClr val="9E9E9E"/>
                </a:solidFill>
                <a:ea typeface="Gmarket Sans Medium"/>
              </a:rPr>
              <a:t>水龍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)</a:t>
            </a:r>
          </a:p>
          <a:p>
            <a:pPr algn="ctr" lvl="0">
              <a:lnSpc>
                <a:spcPct val="141930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장정현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|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곽예빈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박소정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이경곤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이수민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이정현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30700" y="4953000"/>
            <a:ext cx="9613900" cy="193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69720"/>
              </a:lnSpc>
            </a:pPr>
            <a:r>
              <a:rPr lang="en-US" sz="6000" b="false" i="false" u="none" strike="noStrike">
                <a:solidFill>
                  <a:srgbClr val="595959"/>
                </a:solidFill>
                <a:latin typeface="Gmarket Sans Bold"/>
              </a:rPr>
              <a:t>                                </a:t>
            </a:r>
            <a:r>
              <a:rPr lang="ko-KR" sz="6000" b="false" i="false" u="none" strike="noStrike">
                <a:solidFill>
                  <a:srgbClr val="595959"/>
                </a:solidFill>
                <a:ea typeface="Gmarket Sans Bold"/>
              </a:rPr>
              <a:t>를</a:t>
            </a:r>
            <a:r>
              <a:rPr lang="en-US" sz="6000" b="false" i="false" u="none" strike="noStrike">
                <a:solidFill>
                  <a:srgbClr val="595959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69720"/>
              </a:lnSpc>
            </a:pPr>
            <a:r>
              <a:rPr lang="ko-KR" sz="6000" b="false" i="false" u="none" strike="noStrike">
                <a:solidFill>
                  <a:srgbClr val="595959"/>
                </a:solidFill>
                <a:ea typeface="Gmarket Sans Bold"/>
              </a:rPr>
              <a:t>소개합니다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9300" y="393700"/>
            <a:ext cx="4279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Gmarket Sans Medium"/>
              </a:rPr>
              <a:t>Promotion 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63800" y="393700"/>
            <a:ext cx="2514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EAEAEA"/>
                </a:solidFill>
                <a:latin typeface="Gmarket Sans Medium"/>
              </a:rPr>
              <a:t>MIRICOMPANY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62600" y="4203700"/>
            <a:ext cx="7175500" cy="212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ko-KR" sz="12000" b="false" i="false" u="none" strike="noStrike">
                <a:solidFill>
                  <a:srgbClr val="FF6528"/>
                </a:solidFill>
                <a:ea typeface="Gmarket Sans Bold"/>
              </a:rPr>
              <a:t>머</a:t>
            </a:r>
            <a:r>
              <a:rPr lang="en-US" sz="12000" b="false" i="false" u="none" strike="noStrike">
                <a:solidFill>
                  <a:srgbClr val="FF6528"/>
                </a:solidFill>
                <a:latin typeface="Gmarket Sans Bold"/>
              </a:rPr>
              <a:t> </a:t>
            </a:r>
            <a:r>
              <a:rPr lang="ko-KR" sz="12000" b="false" i="false" u="none" strike="noStrike">
                <a:solidFill>
                  <a:srgbClr val="FF6528"/>
                </a:solidFill>
                <a:ea typeface="Gmarket Sans Bold"/>
              </a:rPr>
              <a:t>물래</a:t>
            </a:r>
            <a:r>
              <a:rPr lang="en-US" sz="12000" b="false" i="false" u="none" strike="noStrike">
                <a:solidFill>
                  <a:srgbClr val="FF6528"/>
                </a:solidFill>
                <a:latin typeface="Gmarket Sans Bold"/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96300" y="825500"/>
            <a:ext cx="1308100" cy="130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1409700"/>
            <a:ext cx="16941800" cy="8483600"/>
          </a:xfrm>
          <a:prstGeom prst="rect">
            <a:avLst/>
          </a:prstGeom>
          <a:effectLst>
            <a:outerShdw dir="2220000" dist="130482" blurRad="895496">
              <a:srgbClr val="787878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5100" y="5257800"/>
            <a:ext cx="4254500" cy="1917700"/>
          </a:xfrm>
          <a:prstGeom prst="rect">
            <a:avLst/>
          </a:prstGeom>
          <a:effectLst>
            <a:outerShdw dir="2220000" dist="29484" blurRad="45724">
              <a:srgbClr val="787878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38100" y="5257800"/>
            <a:ext cx="4254500" cy="1917700"/>
          </a:xfrm>
          <a:prstGeom prst="rect">
            <a:avLst/>
          </a:prstGeom>
          <a:effectLst>
            <a:outerShdw dir="2220000" dist="29484" blurRad="45724">
              <a:srgbClr val="787878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5105400"/>
            <a:ext cx="927100" cy="927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532100" y="5003800"/>
            <a:ext cx="1092200" cy="109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05100" y="3162300"/>
            <a:ext cx="4254500" cy="1917700"/>
          </a:xfrm>
          <a:prstGeom prst="rect">
            <a:avLst/>
          </a:prstGeom>
          <a:effectLst>
            <a:outerShdw dir="2220000" dist="29484" blurRad="45724">
              <a:srgbClr val="787878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53800" y="3162300"/>
            <a:ext cx="4254500" cy="1917700"/>
          </a:xfrm>
          <a:prstGeom prst="rect">
            <a:avLst/>
          </a:prstGeom>
          <a:effectLst>
            <a:outerShdw dir="2220000" dist="29484" blurRad="45724">
              <a:srgbClr val="787878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64200" y="3009900"/>
            <a:ext cx="927100" cy="927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00200" y="2921000"/>
            <a:ext cx="1066800" cy="1066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82200" y="2692400"/>
            <a:ext cx="1562100" cy="156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53800" y="7378700"/>
            <a:ext cx="4254500" cy="1917700"/>
          </a:xfrm>
          <a:prstGeom prst="rect">
            <a:avLst/>
          </a:prstGeom>
          <a:effectLst>
            <a:outerShdw dir="2220000" dist="29484" blurRad="45724">
              <a:srgbClr val="787878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05100" y="7378700"/>
            <a:ext cx="4254500" cy="1917700"/>
          </a:xfrm>
          <a:prstGeom prst="rect">
            <a:avLst/>
          </a:prstGeom>
          <a:effectLst>
            <a:outerShdw dir="2220000" dist="29484" blurRad="45724">
              <a:srgbClr val="787878">
                <a:alpha val="5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00200" y="7378700"/>
            <a:ext cx="901700" cy="901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27700" y="7239000"/>
            <a:ext cx="977900" cy="97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57900" y="3124200"/>
            <a:ext cx="6172200" cy="6172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680700" y="5562600"/>
            <a:ext cx="1041400" cy="990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739900" y="5829300"/>
            <a:ext cx="3187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F55A00"/>
                </a:solidFill>
                <a:ea typeface="Gmarket Sans Bold"/>
              </a:rPr>
              <a:t>고객</a:t>
            </a:r>
            <a:r>
              <a:rPr lang="en-US" sz="2600" b="false" i="false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2600" b="false" i="false" u="none" strike="noStrike">
                <a:solidFill>
                  <a:srgbClr val="F55A00"/>
                </a:solidFill>
                <a:ea typeface="Gmarket Sans Bold"/>
              </a:rPr>
              <a:t>경험</a:t>
            </a:r>
            <a:r>
              <a:rPr lang="en-US" sz="2600" b="false" i="false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Gmarket Sans Bold"/>
              </a:rPr>
              <a:t>향상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2600" y="6400800"/>
            <a:ext cx="3848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맞춤형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예약을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통해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원하는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시간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,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자리에서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 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바로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식사가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가능합니다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효율적인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프로세스로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사업자의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수고는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줄이고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, </a:t>
            </a:r>
          </a:p>
          <a:p>
            <a:pPr algn="l" lvl="0">
              <a:lnSpc>
                <a:spcPct val="1244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고객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경험은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향상됩니다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.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9900" y="5524500"/>
            <a:ext cx="317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CBCBC"/>
                </a:solidFill>
                <a:latin typeface="Gmarket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19100" y="5829300"/>
            <a:ext cx="1752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F55A00"/>
                </a:solidFill>
                <a:ea typeface="Gmarket Sans Bold"/>
              </a:rPr>
              <a:t>비용</a:t>
            </a:r>
            <a:r>
              <a:rPr lang="en-US" sz="2600" b="false" i="false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Gmarket Sans Bold"/>
              </a:rPr>
              <a:t>절감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31800" y="6413500"/>
            <a:ext cx="3517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주문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프로세스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간소화를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통해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인건비와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키오스크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대여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비용을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절약합니다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.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19100" y="5524500"/>
            <a:ext cx="660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CBCBC"/>
                </a:solidFill>
                <a:latin typeface="Gmarket Sans Bold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86100" y="37465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F55A00"/>
                </a:solidFill>
                <a:ea typeface="Gmarket Sans Bold"/>
              </a:rPr>
              <a:t>사용자</a:t>
            </a:r>
            <a:r>
              <a:rPr lang="en-US" sz="2600" b="false" i="false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2600" b="false" i="false" u="none" strike="noStrike">
                <a:solidFill>
                  <a:srgbClr val="F55A00"/>
                </a:solidFill>
                <a:ea typeface="Gmarket Sans Bold"/>
              </a:rPr>
              <a:t>편의성</a:t>
            </a:r>
            <a:r>
              <a:rPr lang="en-US" sz="2600" b="false" i="false" u="none" strike="noStrike">
                <a:solidFill>
                  <a:srgbClr val="595959"/>
                </a:solidFill>
                <a:latin typeface="Gmarket Sans Bold"/>
              </a:rPr>
              <a:t> </a:t>
            </a:r>
            <a:r>
              <a:rPr lang="ko-KR" sz="2600" b="false" i="false" u="none" strike="noStrike">
                <a:solidFill>
                  <a:srgbClr val="595959"/>
                </a:solidFill>
                <a:ea typeface="Gmarket Sans Bold"/>
              </a:rPr>
              <a:t>개선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98800" y="4318000"/>
            <a:ext cx="3517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한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곳에서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실시간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주문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현황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공유와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채팅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서비스를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제공하여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 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사용자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편의성을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개선하고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,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예약자의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부담을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줄여줍니다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86100" y="3429000"/>
            <a:ext cx="11938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CBCBC"/>
                </a:solidFill>
                <a:latin typeface="Gmarket Sans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34800" y="3733800"/>
            <a:ext cx="31750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F55A00"/>
                </a:solidFill>
                <a:ea typeface="Gmarket Sans Bold"/>
              </a:rPr>
              <a:t>효율적인</a:t>
            </a:r>
            <a:r>
              <a:rPr lang="en-US" sz="2600" b="false" i="false" u="none" strike="noStrike">
                <a:solidFill>
                  <a:srgbClr val="595959"/>
                </a:solidFill>
                <a:latin typeface="Gmarket Sans Bold"/>
              </a:rPr>
              <a:t> </a:t>
            </a:r>
            <a:r>
              <a:rPr lang="ko-KR" sz="2600" b="false" i="false" u="none" strike="noStrike">
                <a:solidFill>
                  <a:srgbClr val="595959"/>
                </a:solidFill>
                <a:ea typeface="Gmarket Sans Bold"/>
              </a:rPr>
              <a:t>매장</a:t>
            </a:r>
            <a:r>
              <a:rPr lang="en-US" sz="2600" b="false" i="false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Gmarket Sans Bold"/>
              </a:rPr>
              <a:t>운영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47500" y="4216400"/>
            <a:ext cx="19939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매장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현황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파악과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예약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관리를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한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곳에서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제공하여</a:t>
            </a:r>
          </a:p>
          <a:p>
            <a:pPr algn="l" lvl="0">
              <a:lnSpc>
                <a:spcPct val="1244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효율적인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매장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운영이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가능합니다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34800" y="3429000"/>
            <a:ext cx="53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CBCBC"/>
                </a:solidFill>
                <a:latin typeface="Gmarket Sans Bold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086100" y="7962900"/>
            <a:ext cx="1917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F55A00"/>
                </a:solidFill>
                <a:ea typeface="Gmarket Sans Bold"/>
              </a:rPr>
              <a:t>시간</a:t>
            </a:r>
            <a:r>
              <a:rPr lang="en-US" sz="2600" b="false" i="false" u="none" strike="noStrike">
                <a:solidFill>
                  <a:srgbClr val="595959"/>
                </a:solidFill>
                <a:latin typeface="Gmarket Sans Bold"/>
              </a:rPr>
              <a:t> </a:t>
            </a:r>
            <a:r>
              <a:rPr lang="ko-KR" sz="2600" b="false" i="false" u="none" strike="noStrike">
                <a:solidFill>
                  <a:srgbClr val="595959"/>
                </a:solidFill>
                <a:ea typeface="Gmarket Sans Bold"/>
              </a:rPr>
              <a:t>절약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098800" y="8534400"/>
            <a:ext cx="3517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핸드폰으로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간편한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결제와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퇴실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,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정산이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가능합니다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사업자와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고객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모두의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시간을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절약해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줍니다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86100" y="7645400"/>
            <a:ext cx="469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CBCBC"/>
                </a:solidFill>
                <a:latin typeface="Gmarket Sans Bold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34800" y="7950200"/>
            <a:ext cx="1752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F55A00"/>
                </a:solidFill>
                <a:ea typeface="Gmarket Sans Bold"/>
              </a:rPr>
              <a:t>운영</a:t>
            </a:r>
            <a:r>
              <a:rPr lang="en-US" sz="2600" b="false" i="false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Gmarket Sans Bold"/>
              </a:rPr>
              <a:t>최적화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47500" y="8534400"/>
            <a:ext cx="3517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매장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맞춤형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통계를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제공하여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좌석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및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메뉴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최적화를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통한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운영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개선이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Gmarket Sans Light"/>
              </a:rPr>
              <a:t>가능합니다</a:t>
            </a:r>
            <a:r>
              <a:rPr lang="en-US" sz="1100" b="false" i="false" u="none" strike="noStrike">
                <a:solidFill>
                  <a:srgbClr val="787878"/>
                </a:solidFill>
                <a:latin typeface="Gmarket Sans Light"/>
              </a:rPr>
              <a:t>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34800" y="7645400"/>
            <a:ext cx="584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CBCBC"/>
                </a:solidFill>
                <a:latin typeface="Gmarket Sans Bold"/>
              </a:rPr>
              <a:t>06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648700" y="1054100"/>
            <a:ext cx="990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Gmarket Sans Medium"/>
              </a:rPr>
              <a:t>08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57400" y="1739900"/>
            <a:ext cx="141732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0" b="false" i="false" u="none" strike="noStrike" spc="-300">
                <a:solidFill>
                  <a:srgbClr val="F55A00"/>
                </a:solidFill>
                <a:ea typeface="Gmarket Sans Bold"/>
              </a:rPr>
              <a:t>서비스</a:t>
            </a:r>
            <a:r>
              <a:rPr lang="en-US" sz="6000" b="false" i="false" u="none" strike="noStrike" spc="-300">
                <a:solidFill>
                  <a:srgbClr val="F55A00"/>
                </a:solidFill>
                <a:latin typeface="Gmarket Sans Bold"/>
              </a:rPr>
              <a:t> </a:t>
            </a:r>
            <a:r>
              <a:rPr lang="ko-KR" sz="6000" b="false" i="false" u="none" strike="noStrike" spc="-300">
                <a:solidFill>
                  <a:srgbClr val="595959"/>
                </a:solidFill>
                <a:ea typeface="Gmarket Sans Bold"/>
              </a:rPr>
              <a:t>기대효과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9300" y="393700"/>
            <a:ext cx="4292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163800" y="393700"/>
            <a:ext cx="2514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false" i="false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49300" y="698500"/>
            <a:ext cx="5486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기대효과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5A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1600000">
            <a:off x="3124200" y="1054100"/>
            <a:ext cx="12065000" cy="12509500"/>
          </a:xfrm>
          <a:prstGeom prst="rect">
            <a:avLst/>
          </a:prstGeom>
          <a:effectLst>
            <a:outerShdw dir="2700000" dist="185656" blurRad="906460">
              <a:srgbClr val="000000">
                <a:alpha val="47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7440000">
            <a:off x="-546100" y="6108700"/>
            <a:ext cx="6438900" cy="6438900"/>
          </a:xfrm>
          <a:prstGeom prst="rect">
            <a:avLst/>
          </a:prstGeom>
          <a:effectLst>
            <a:outerShdw dir="2700000" dist="98973" blurRad="257612">
              <a:srgbClr val="000000">
                <a:alpha val="47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71800" y="3416300"/>
            <a:ext cx="2171700" cy="52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71800" y="4076700"/>
            <a:ext cx="2171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31100" y="3263900"/>
            <a:ext cx="3378200" cy="3378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3440000">
            <a:off x="7416800" y="5600700"/>
            <a:ext cx="495300" cy="1003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178300" y="6553200"/>
            <a:ext cx="99441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9500" b="false" i="false" u="none" strike="noStrike" spc="-600">
                <a:solidFill>
                  <a:srgbClr val="F55A00"/>
                </a:solidFill>
                <a:latin typeface="Gmarket Sans Bold"/>
              </a:rPr>
              <a:t>THANK YOU!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64400" y="8102600"/>
            <a:ext cx="37592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Gmarket Sans Light"/>
              </a:rPr>
              <a:t>감사합니다</a:t>
            </a:r>
            <a:r>
              <a:rPr lang="en-US" sz="4000" b="false" i="false" u="none" strike="noStrike">
                <a:solidFill>
                  <a:srgbClr val="595959"/>
                </a:solidFill>
                <a:latin typeface="Gmarket Sans Light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3180000">
            <a:off x="8509000" y="3429000"/>
            <a:ext cx="4216400" cy="1854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49300" y="393700"/>
            <a:ext cx="4292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35700" y="8915400"/>
            <a:ext cx="6286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930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핀테크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 B302 l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수룡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(</a:t>
            </a:r>
            <a:r>
              <a:rPr lang="ja-JP" sz="1800" b="false" i="false" u="none" strike="noStrike">
                <a:solidFill>
                  <a:srgbClr val="9E9E9E"/>
                </a:solidFill>
                <a:ea typeface="Gmarket Sans Medium"/>
              </a:rPr>
              <a:t>水龍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)</a:t>
            </a:r>
          </a:p>
          <a:p>
            <a:pPr algn="ctr" lvl="0">
              <a:lnSpc>
                <a:spcPct val="141930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장정현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|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곽예빈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박소정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이경곤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이수민</a:t>
            </a:r>
            <a:r>
              <a:rPr lang="en-US" sz="1800" b="false" i="false" u="none" strike="noStrike">
                <a:solidFill>
                  <a:srgbClr val="9E9E9E"/>
                </a:solidFill>
                <a:latin typeface="Gmarket Sans Medium"/>
              </a:rPr>
              <a:t> | </a:t>
            </a:r>
            <a:r>
              <a:rPr lang="ko-KR" sz="1800" b="false" i="false" u="none" strike="noStrike">
                <a:solidFill>
                  <a:srgbClr val="9E9E9E"/>
                </a:solidFill>
                <a:ea typeface="Gmarket Sans Medium"/>
              </a:rPr>
              <a:t>이정현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5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27200" y="1498600"/>
            <a:ext cx="14833600" cy="824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56500" y="406400"/>
            <a:ext cx="3048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1930"/>
              </a:lnSpc>
            </a:pPr>
            <a:r>
              <a:rPr lang="ko-KR" sz="5000" b="false" i="false" u="none" strike="noStrike">
                <a:solidFill>
                  <a:srgbClr val="FFFFFF"/>
                </a:solidFill>
                <a:ea typeface="Gmarket Sans Bold"/>
              </a:rPr>
              <a:t>머</a:t>
            </a:r>
            <a:r>
              <a:rPr lang="en-US" sz="50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ea typeface="Gmarket Sans Bold"/>
              </a:rPr>
              <a:t>물래</a:t>
            </a:r>
            <a:r>
              <a:rPr lang="en-US" sz="5000" b="false" i="false" u="none" strike="noStrike">
                <a:solidFill>
                  <a:srgbClr val="FFFFFF"/>
                </a:solidFill>
                <a:latin typeface="Gmarket Sans Bold"/>
              </a:rPr>
              <a:t>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08100" y="1066800"/>
            <a:ext cx="23876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0804"/>
              </a:lnSpc>
            </a:pPr>
            <a:r>
              <a:rPr lang="ko-KR" sz="1700" b="false" i="false" u="none" strike="noStrike" spc="-100">
                <a:solidFill>
                  <a:srgbClr val="FFFFFF"/>
                </a:solidFill>
                <a:ea typeface="Gmarket Sans Bold"/>
              </a:rPr>
              <a:t>핀테크</a:t>
            </a:r>
            <a:r>
              <a:rPr lang="en-US" sz="1700" b="false" i="false" u="none" strike="noStrike" spc="-100">
                <a:solidFill>
                  <a:srgbClr val="FFFFFF"/>
                </a:solidFill>
                <a:latin typeface="Gmarket Sans Bold"/>
              </a:rPr>
              <a:t> B302 l </a:t>
            </a:r>
            <a:r>
              <a:rPr lang="ko-KR" sz="1700" b="false" i="false" u="none" strike="noStrike" spc="-100">
                <a:solidFill>
                  <a:srgbClr val="FFFFFF"/>
                </a:solidFill>
                <a:ea typeface="Gmarket Sans Bold"/>
              </a:rPr>
              <a:t>수룡</a:t>
            </a:r>
            <a:r>
              <a:rPr lang="en-US" sz="1700" b="false" i="false" u="none" strike="noStrike" spc="-100">
                <a:solidFill>
                  <a:srgbClr val="FFFFFF"/>
                </a:solidFill>
                <a:latin typeface="Gmarket Sans Bold"/>
              </a:rPr>
              <a:t>(</a:t>
            </a:r>
            <a:r>
              <a:rPr lang="ja-JP" sz="1700" b="false" i="false" u="none" strike="noStrike" spc="-100">
                <a:solidFill>
                  <a:srgbClr val="FFFFFF"/>
                </a:solidFill>
                <a:ea typeface="Gmarket Sans Bold"/>
              </a:rPr>
              <a:t>水龍</a:t>
            </a:r>
            <a:r>
              <a:rPr lang="en-US" sz="1700" b="false" i="false" u="none" strike="noStrike" spc="-100">
                <a:solidFill>
                  <a:srgbClr val="FFFFFF"/>
                </a:solidFill>
                <a:latin typeface="Gmarket Sans Bold"/>
              </a:rPr>
              <a:t>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0" y="2374900"/>
            <a:ext cx="1536700" cy="1473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892800" y="3987800"/>
            <a:ext cx="64897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ko-KR" sz="4800" b="false" i="false" u="none" strike="noStrike" spc="-2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0">
            <a:off x="4152900" y="5702300"/>
            <a:ext cx="736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en-US" sz="3000" b="true" i="false" u="none" strike="noStrike" spc="-200">
                <a:solidFill>
                  <a:srgbClr val="FF7062"/>
                </a:solidFill>
                <a:latin typeface="NanumSquare ExtraBold"/>
              </a:rPr>
              <a:t>#1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97300" y="6159500"/>
            <a:ext cx="168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기획배경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2" id="12"/>
          <p:cNvSpPr txBox="true"/>
          <p:nvPr/>
        </p:nvSpPr>
        <p:spPr>
          <a:xfrm rot="0">
            <a:off x="8839200" y="5702300"/>
            <a:ext cx="546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en-US" sz="3000" b="true" i="false" u="none" strike="noStrike" spc="-200">
                <a:solidFill>
                  <a:srgbClr val="FF7062"/>
                </a:solidFill>
                <a:latin typeface="NanumSquare ExtraBold"/>
              </a:rPr>
              <a:t>#2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91500" y="6184900"/>
            <a:ext cx="1981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13347700" y="5702300"/>
            <a:ext cx="609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en-US" sz="3000" b="true" i="false" u="none" strike="noStrike" spc="-200">
                <a:solidFill>
                  <a:srgbClr val="FF7062"/>
                </a:solidFill>
                <a:latin typeface="NanumSquare ExtraBold"/>
              </a:rPr>
              <a:t>#3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68200" y="6172200"/>
            <a:ext cx="3289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유사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분석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8" id="18"/>
          <p:cNvSpPr txBox="true"/>
          <p:nvPr/>
        </p:nvSpPr>
        <p:spPr>
          <a:xfrm rot="0">
            <a:off x="4152900" y="7835900"/>
            <a:ext cx="736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en-US" sz="3000" b="true" i="false" u="none" strike="noStrike" spc="-200">
                <a:solidFill>
                  <a:srgbClr val="FF7062"/>
                </a:solidFill>
                <a:latin typeface="NanumSquare ExtraBold"/>
              </a:rPr>
              <a:t>#4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46500" y="8229600"/>
            <a:ext cx="1612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39200" y="7835900"/>
            <a:ext cx="609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en-US" sz="3000" b="true" i="false" u="none" strike="noStrike" spc="-200">
                <a:solidFill>
                  <a:srgbClr val="FF7062"/>
                </a:solidFill>
                <a:latin typeface="NanumSquare ExtraBold"/>
              </a:rPr>
              <a:t>#5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82000" y="8229600"/>
            <a:ext cx="1600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기대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효과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3" id="23"/>
          <p:cNvSpPr txBox="true"/>
          <p:nvPr/>
        </p:nvSpPr>
        <p:spPr>
          <a:xfrm rot="0">
            <a:off x="13347700" y="7835900"/>
            <a:ext cx="596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en-US" sz="3000" b="true" i="false" u="none" strike="noStrike" spc="-200">
                <a:solidFill>
                  <a:srgbClr val="FF7062"/>
                </a:solidFill>
                <a:latin typeface="NanumSquare ExtraBold"/>
              </a:rPr>
              <a:t>#6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76100" y="8242300"/>
            <a:ext cx="3848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914"/>
              </a:lnSpc>
            </a:pP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기술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스택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팀원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1900" y="1371600"/>
            <a:ext cx="15811500" cy="8407400"/>
          </a:xfrm>
          <a:prstGeom prst="rect">
            <a:avLst/>
          </a:prstGeom>
          <a:effectLst>
            <a:outerShdw dir="2220000" dist="129402" blurRad="880733">
              <a:srgbClr val="787878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749300" y="393700"/>
            <a:ext cx="4292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63800" y="393700"/>
            <a:ext cx="2514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false" i="false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698500"/>
            <a:ext cx="2349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true" i="false" u="none" strike="noStrike" spc="-100">
                <a:solidFill>
                  <a:srgbClr val="595959"/>
                </a:solidFill>
                <a:ea typeface="Gmarket Sans Medium"/>
              </a:rPr>
              <a:t>기획</a:t>
            </a:r>
            <a:r>
              <a:rPr lang="en-US" sz="2600" b="tru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true" i="false" u="none" strike="noStrike" spc="-100">
                <a:solidFill>
                  <a:srgbClr val="595959"/>
                </a:solidFill>
                <a:ea typeface="Gmarket Sans Medium"/>
              </a:rPr>
              <a:t>배경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76600" y="2070100"/>
            <a:ext cx="117348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400" b="false" i="false" u="none" strike="noStrike">
                <a:solidFill>
                  <a:srgbClr val="F55A00"/>
                </a:solidFill>
                <a:ea typeface="Gmarket Sans Bold"/>
              </a:rPr>
              <a:t>기획배경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53500" y="1028700"/>
            <a:ext cx="381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Gmarket Sans Medium"/>
              </a:rPr>
              <a:t>01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086600" y="4864100"/>
            <a:ext cx="4445000" cy="4305300"/>
          </a:xfrm>
          <a:prstGeom prst="rect">
            <a:avLst/>
          </a:prstGeom>
          <a:effectLst>
            <a:outerShdw dir="2220000" dist="66181" blurRad="184296">
              <a:srgbClr val="787878">
                <a:alpha val="5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7569200" y="5257800"/>
            <a:ext cx="3136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F55A00"/>
                </a:solidFill>
                <a:latin typeface="Gmarket Sans Bold"/>
              </a:rPr>
              <a:t>20</a:t>
            </a:r>
            <a:r>
              <a:rPr lang="ko-KR" sz="4000" b="false" i="false" u="none" strike="noStrike">
                <a:solidFill>
                  <a:srgbClr val="F55A00"/>
                </a:solidFill>
                <a:ea typeface="Gmarket Sans Bold"/>
              </a:rPr>
              <a:t>대</a:t>
            </a:r>
            <a:r>
              <a:rPr lang="en-US" sz="4000" b="false" i="false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4000" b="false" i="false" u="none" strike="noStrike">
                <a:solidFill>
                  <a:srgbClr val="F55A00"/>
                </a:solidFill>
                <a:ea typeface="Gmarket Sans Bold"/>
              </a:rPr>
              <a:t>이수민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88200" y="5867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4460"/>
              </a:lnSpc>
            </a:pPr>
            <a:r>
              <a:rPr lang="ko-KR" sz="1800" b="true" i="false" u="none" strike="noStrike">
                <a:solidFill>
                  <a:srgbClr val="787878"/>
                </a:solidFill>
                <a:ea typeface="Gmarket Sans Light"/>
              </a:rPr>
              <a:t>회식과</a:t>
            </a:r>
            <a:r>
              <a:rPr lang="en-US" sz="1800" b="tru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true" i="false" u="none" strike="noStrike">
                <a:solidFill>
                  <a:srgbClr val="787878"/>
                </a:solidFill>
                <a:ea typeface="Gmarket Sans Light"/>
              </a:rPr>
              <a:t>맛집</a:t>
            </a:r>
            <a:r>
              <a:rPr lang="en-US" sz="1800" b="tru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true" i="false" u="none" strike="noStrike">
                <a:solidFill>
                  <a:srgbClr val="787878"/>
                </a:solidFill>
                <a:ea typeface="Gmarket Sans Light"/>
              </a:rPr>
              <a:t>탐방을</a:t>
            </a:r>
            <a:r>
              <a:rPr lang="en-US" sz="1800" b="tru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true" i="false" u="none" strike="noStrike">
                <a:solidFill>
                  <a:srgbClr val="787878"/>
                </a:solidFill>
                <a:ea typeface="Gmarket Sans Light"/>
              </a:rPr>
              <a:t>좋아하는</a:t>
            </a:r>
            <a:r>
              <a:rPr lang="en-US" sz="1800" b="true" i="false" u="none" strike="noStrike">
                <a:solidFill>
                  <a:srgbClr val="787878"/>
                </a:solidFill>
                <a:latin typeface="Gmarket Sans Light"/>
              </a:rPr>
              <a:t> MZ</a:t>
            </a:r>
            <a:r>
              <a:rPr lang="ko-KR" sz="1800" b="true" i="false" u="none" strike="noStrike">
                <a:solidFill>
                  <a:srgbClr val="787878"/>
                </a:solidFill>
                <a:ea typeface="Gmarket Sans Light"/>
              </a:rPr>
              <a:t>세대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0" y="4572000"/>
            <a:ext cx="1308100" cy="520700"/>
          </a:xfrm>
          <a:prstGeom prst="rect">
            <a:avLst/>
          </a:prstGeom>
          <a:effectLst>
            <a:outerShdw dir="2220000" dist="35617" blurRad="5602">
              <a:srgbClr val="787878">
                <a:alpha val="5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8509000" y="4724400"/>
            <a:ext cx="1333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595959"/>
                </a:solidFill>
                <a:ea typeface="Gmarket Sans Bold"/>
              </a:rPr>
              <a:t>페르소나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08900" y="6273800"/>
            <a:ext cx="2870200" cy="2870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840000">
            <a:off x="11480800" y="3746500"/>
            <a:ext cx="4953000" cy="3670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840000">
            <a:off x="12407900" y="5194300"/>
            <a:ext cx="35941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반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회식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, 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옆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테이블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친구가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1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뭐</a:t>
            </a:r>
            <a:r>
              <a:rPr lang="en-US" sz="21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시켰는지</a:t>
            </a:r>
            <a:r>
              <a:rPr lang="en-US" sz="21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몰라서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원치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않는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메뉴를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먹은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적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있어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1879600" y="2794000"/>
            <a:ext cx="5143500" cy="3136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476500" y="4076700"/>
            <a:ext cx="4013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true" i="false" u="none" strike="noStrike">
                <a:solidFill>
                  <a:srgbClr val="000000"/>
                </a:solidFill>
                <a:ea typeface="HSGaeulsenggak"/>
              </a:rPr>
              <a:t>특별한</a:t>
            </a:r>
            <a:r>
              <a:rPr lang="en-US" sz="24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HSGaeulsenggak"/>
              </a:rPr>
              <a:t>기념일에</a:t>
            </a:r>
            <a:r>
              <a:rPr lang="en-US" sz="2400" b="true" i="false" u="none" strike="noStrike">
                <a:solidFill>
                  <a:srgbClr val="000000"/>
                </a:solidFill>
                <a:latin typeface="HSGaeulsenggak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400" b="true" i="false" u="none" strike="noStrike">
                <a:solidFill>
                  <a:srgbClr val="000000"/>
                </a:solidFill>
                <a:ea typeface="HSGaeulsenggak"/>
              </a:rPr>
              <a:t>창가</a:t>
            </a:r>
            <a:r>
              <a:rPr lang="en-US" sz="24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자리를</a:t>
            </a:r>
            <a:r>
              <a:rPr lang="en-US" sz="24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예약</a:t>
            </a:r>
            <a:r>
              <a:rPr lang="ko-KR" sz="2400" b="true" i="false" u="none" strike="noStrike">
                <a:solidFill>
                  <a:srgbClr val="000000"/>
                </a:solidFill>
                <a:ea typeface="HSGaeulsenggak"/>
              </a:rPr>
              <a:t>하고</a:t>
            </a:r>
            <a:r>
              <a:rPr lang="en-US" sz="24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HSGaeulsenggak"/>
              </a:rPr>
              <a:t>싶은데</a:t>
            </a:r>
            <a:r>
              <a:rPr lang="en-US" sz="2400" b="true" i="false" u="none" strike="noStrike">
                <a:solidFill>
                  <a:srgbClr val="000000"/>
                </a:solidFill>
                <a:latin typeface="HSGaeulsenggak"/>
              </a:rPr>
              <a:t>..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1900" y="1371600"/>
            <a:ext cx="15811500" cy="8407400"/>
          </a:xfrm>
          <a:prstGeom prst="rect">
            <a:avLst/>
          </a:prstGeom>
          <a:effectLst>
            <a:outerShdw dir="2220000" dist="129402" blurRad="880733">
              <a:srgbClr val="787878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749300" y="393700"/>
            <a:ext cx="4292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63800" y="393700"/>
            <a:ext cx="2514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false" i="false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698500"/>
            <a:ext cx="2349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true" i="false" u="none" strike="noStrike" spc="-100">
                <a:solidFill>
                  <a:srgbClr val="595959"/>
                </a:solidFill>
                <a:ea typeface="Gmarket Sans Medium"/>
              </a:rPr>
              <a:t>기획</a:t>
            </a:r>
            <a:r>
              <a:rPr lang="en-US" sz="2600" b="tru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true" i="false" u="none" strike="noStrike" spc="-100">
                <a:solidFill>
                  <a:srgbClr val="595959"/>
                </a:solidFill>
                <a:ea typeface="Gmarket Sans Medium"/>
              </a:rPr>
              <a:t>배경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76600" y="2070100"/>
            <a:ext cx="117348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400" b="false" i="false" u="none" strike="noStrike">
                <a:solidFill>
                  <a:srgbClr val="F55A00"/>
                </a:solidFill>
                <a:ea typeface="Gmarket Sans Bold"/>
              </a:rPr>
              <a:t>기획배경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53500" y="1028700"/>
            <a:ext cx="381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Gmarket Sans Medium"/>
              </a:rPr>
              <a:t>02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21500" y="4813300"/>
            <a:ext cx="4445000" cy="4305300"/>
          </a:xfrm>
          <a:prstGeom prst="rect">
            <a:avLst/>
          </a:prstGeom>
          <a:effectLst>
            <a:outerShdw dir="2220000" dist="66181" blurRad="184296">
              <a:srgbClr val="787878">
                <a:alpha val="5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7569200" y="5257800"/>
            <a:ext cx="3136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F55A00"/>
                </a:solidFill>
                <a:latin typeface="Gmarket Sans Bold"/>
              </a:rPr>
              <a:t>40</a:t>
            </a:r>
            <a:r>
              <a:rPr lang="ko-KR" sz="4000" b="false" i="false" u="none" strike="noStrike">
                <a:solidFill>
                  <a:srgbClr val="F55A00"/>
                </a:solidFill>
                <a:ea typeface="Gmarket Sans Bold"/>
              </a:rPr>
              <a:t>대</a:t>
            </a:r>
            <a:r>
              <a:rPr lang="en-US" sz="4000" b="false" i="false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4000" b="false" i="false" u="none" strike="noStrike">
                <a:solidFill>
                  <a:srgbClr val="F55A00"/>
                </a:solidFill>
                <a:ea typeface="Gmarket Sans Bold"/>
              </a:rPr>
              <a:t>이정현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2800" y="5905500"/>
            <a:ext cx="3962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4460"/>
              </a:lnSpc>
            </a:pPr>
            <a:r>
              <a:rPr lang="ko-KR" sz="1800" b="true" i="false" u="none" strike="noStrike">
                <a:solidFill>
                  <a:srgbClr val="787878"/>
                </a:solidFill>
                <a:ea typeface="Gmarket Sans Light"/>
              </a:rPr>
              <a:t>한밭대에서</a:t>
            </a:r>
            <a:r>
              <a:rPr lang="en-US" sz="1800" b="tru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true" i="false" u="none" strike="noStrike">
                <a:solidFill>
                  <a:srgbClr val="787878"/>
                </a:solidFill>
                <a:ea typeface="Gmarket Sans Light"/>
              </a:rPr>
              <a:t>식당을</a:t>
            </a:r>
            <a:r>
              <a:rPr lang="en-US" sz="1800" b="tru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true" i="false" u="none" strike="noStrike">
                <a:solidFill>
                  <a:srgbClr val="787878"/>
                </a:solidFill>
                <a:ea typeface="Gmarket Sans Light"/>
              </a:rPr>
              <a:t>운영하는</a:t>
            </a:r>
            <a:r>
              <a:rPr lang="en-US" sz="1800" b="tru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800" b="true" i="false" u="none" strike="noStrike">
                <a:solidFill>
                  <a:srgbClr val="787878"/>
                </a:solidFill>
                <a:ea typeface="Gmarket Sans Light"/>
              </a:rPr>
              <a:t>사장님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0" y="4572000"/>
            <a:ext cx="1308100" cy="520700"/>
          </a:xfrm>
          <a:prstGeom prst="rect">
            <a:avLst/>
          </a:prstGeom>
          <a:effectLst>
            <a:outerShdw dir="2220000" dist="35617" blurRad="5602">
              <a:srgbClr val="787878">
                <a:alpha val="5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8509000" y="4724400"/>
            <a:ext cx="1333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595959"/>
                </a:solidFill>
                <a:ea typeface="Gmarket Sans Bold"/>
              </a:rPr>
              <a:t>페르소나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60000">
            <a:off x="2311400" y="3594100"/>
            <a:ext cx="4483100" cy="3327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-1320000">
            <a:off x="2908300" y="4724400"/>
            <a:ext cx="3251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900" b="true" i="false" u="none" strike="noStrike">
                <a:solidFill>
                  <a:srgbClr val="000000"/>
                </a:solidFill>
                <a:ea typeface="HSGaeulsenggak"/>
              </a:rPr>
              <a:t>피크타임에는</a:t>
            </a:r>
            <a:r>
              <a:rPr lang="en-US" sz="1900" b="true" i="false" u="none" strike="noStrike">
                <a:solidFill>
                  <a:srgbClr val="000000"/>
                </a:solidFill>
                <a:latin typeface="HSGaeulsenggak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9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예약</a:t>
            </a:r>
            <a:r>
              <a:rPr lang="en-US" sz="19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, </a:t>
            </a:r>
            <a:r>
              <a:rPr lang="ko-KR" sz="19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주문</a:t>
            </a:r>
            <a:r>
              <a:rPr lang="en-US" sz="19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, </a:t>
            </a:r>
            <a:r>
              <a:rPr lang="ko-KR" sz="19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결제를</a:t>
            </a:r>
            <a:r>
              <a:rPr lang="en-US" sz="19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9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수동으로</a:t>
            </a:r>
            <a:r>
              <a:rPr lang="en-US" sz="19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처리</a:t>
            </a:r>
            <a:r>
              <a:rPr lang="ko-KR" sz="1900" b="true" i="false" u="none" strike="noStrike">
                <a:solidFill>
                  <a:srgbClr val="000000"/>
                </a:solidFill>
                <a:ea typeface="HSGaeulsenggak"/>
              </a:rPr>
              <a:t>하기</a:t>
            </a:r>
            <a:r>
              <a:rPr lang="en-US" sz="19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HSGaeulsenggak"/>
              </a:rPr>
              <a:t>힘들어</a:t>
            </a:r>
            <a:r>
              <a:rPr lang="en-US" sz="1900" b="true" i="false" u="none" strike="noStrike">
                <a:solidFill>
                  <a:srgbClr val="000000"/>
                </a:solidFill>
                <a:latin typeface="HSGaeulsenggak"/>
              </a:rPr>
              <a:t>..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59700" y="6261100"/>
            <a:ext cx="2857500" cy="2857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960000">
            <a:off x="11518900" y="3873500"/>
            <a:ext cx="4787900" cy="3403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960000">
            <a:off x="12141200" y="5016500"/>
            <a:ext cx="359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최저시급이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올라가며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1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인건비와</a:t>
            </a:r>
            <a:r>
              <a:rPr lang="en-US" sz="21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 </a:t>
            </a:r>
            <a:r>
              <a:rPr lang="ko-KR" sz="21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키오스크</a:t>
            </a:r>
            <a:r>
              <a:rPr lang="en-US" sz="21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HSGaeulsenggak"/>
              </a:rPr>
              <a:t>대여비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가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부담</a:t>
            </a:r>
            <a:r>
              <a:rPr lang="ko-KR" sz="2100" b="true" i="false" u="none" strike="noStrike">
                <a:solidFill>
                  <a:srgbClr val="000000"/>
                </a:solidFill>
                <a:ea typeface="HSGaeulsenggak"/>
              </a:rPr>
              <a:t>돼</a:t>
            </a:r>
            <a:r>
              <a:rPr lang="en-US" sz="2100" b="true" i="false" u="none" strike="noStrike">
                <a:solidFill>
                  <a:srgbClr val="000000"/>
                </a:solidFill>
                <a:latin typeface="HSGaeulsenggak"/>
              </a:rPr>
              <a:t>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2100" y="1371600"/>
            <a:ext cx="15811500" cy="8572500"/>
          </a:xfrm>
          <a:prstGeom prst="rect">
            <a:avLst/>
          </a:prstGeom>
          <a:effectLst>
            <a:outerShdw dir="2220000" dist="131979" blurRad="916166">
              <a:srgbClr val="787878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749300" y="393700"/>
            <a:ext cx="4292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63800" y="393700"/>
            <a:ext cx="2514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false" i="false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698500"/>
            <a:ext cx="2349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true" i="false" u="none" strike="noStrike" spc="-100">
                <a:solidFill>
                  <a:srgbClr val="595959"/>
                </a:solidFill>
                <a:ea typeface="Gmarket Sans Medium"/>
              </a:rPr>
              <a:t>기획</a:t>
            </a:r>
            <a:r>
              <a:rPr lang="en-US" sz="2600" b="tru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true" i="false" u="none" strike="noStrike" spc="-100">
                <a:solidFill>
                  <a:srgbClr val="595959"/>
                </a:solidFill>
                <a:ea typeface="Gmarket Sans Medium"/>
              </a:rPr>
              <a:t>배경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76600" y="2070100"/>
            <a:ext cx="117348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400" b="false" i="false" u="none" strike="noStrike">
                <a:solidFill>
                  <a:srgbClr val="F55A00"/>
                </a:solidFill>
                <a:ea typeface="Gmarket Sans Bold"/>
              </a:rPr>
              <a:t>기획배경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29000" y="8547100"/>
            <a:ext cx="129159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true" i="false" u="none" strike="noStrike" spc="-100">
                <a:solidFill>
                  <a:srgbClr val="000000"/>
                </a:solidFill>
                <a:ea typeface="Gmarket Sans Medium"/>
              </a:rPr>
              <a:t>일행들과</a:t>
            </a:r>
            <a:r>
              <a:rPr lang="en-US" sz="34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true" i="false" u="none" strike="noStrike" spc="-100">
                <a:solidFill>
                  <a:srgbClr val="000000"/>
                </a:solidFill>
                <a:ea typeface="Gmarket Sans Medium"/>
              </a:rPr>
              <a:t>함께</a:t>
            </a:r>
            <a:r>
              <a:rPr lang="en-US" sz="34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true" i="false" u="none" strike="noStrike" spc="-100">
                <a:solidFill>
                  <a:srgbClr val="000000"/>
                </a:solidFill>
                <a:ea typeface="Gmarket Sans Medium"/>
              </a:rPr>
              <a:t>예약부터</a:t>
            </a:r>
            <a:r>
              <a:rPr lang="en-US" sz="34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true" i="false" u="none" strike="noStrike" spc="-100">
                <a:solidFill>
                  <a:srgbClr val="000000"/>
                </a:solidFill>
                <a:ea typeface="Gmarket Sans Medium"/>
              </a:rPr>
              <a:t>주문</a:t>
            </a:r>
            <a:r>
              <a:rPr lang="en-US" sz="3400" b="true" i="false" u="none" strike="noStrike" spc="-10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400" b="true" i="false" u="none" strike="noStrike" spc="-100">
                <a:solidFill>
                  <a:srgbClr val="000000"/>
                </a:solidFill>
                <a:ea typeface="Gmarket Sans Medium"/>
              </a:rPr>
              <a:t>결제까지</a:t>
            </a:r>
            <a:r>
              <a:rPr lang="en-US" sz="34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true" i="false" u="none" strike="noStrike" spc="-100">
                <a:solidFill>
                  <a:srgbClr val="000000"/>
                </a:solidFill>
                <a:ea typeface="Gmarket Sans Medium"/>
              </a:rPr>
              <a:t>할</a:t>
            </a:r>
            <a:r>
              <a:rPr lang="en-US" sz="34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true" i="false" u="none" strike="noStrike" spc="-10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34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true" i="false" u="none" strike="noStrike" spc="-100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34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true" i="false" u="none" strike="noStrike" spc="-100">
                <a:solidFill>
                  <a:srgbClr val="000000"/>
                </a:solidFill>
                <a:ea typeface="Gmarket Sans Medium"/>
              </a:rPr>
              <a:t>서비스가</a:t>
            </a:r>
            <a:r>
              <a:rPr lang="en-US" sz="34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400" b="true" i="false" u="none" strike="noStrike" spc="-100">
                <a:solidFill>
                  <a:srgbClr val="000000"/>
                </a:solidFill>
                <a:ea typeface="Gmarket Sans Medium"/>
              </a:rPr>
              <a:t>필요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48700" y="1028700"/>
            <a:ext cx="990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Gmarket Sans Medium"/>
              </a:rPr>
              <a:t>03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12200" y="7061200"/>
            <a:ext cx="863600" cy="134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08300" y="8610600"/>
            <a:ext cx="482600" cy="482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0" y="3975100"/>
            <a:ext cx="1435100" cy="2844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4013200" y="4292600"/>
            <a:ext cx="17018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ko-KR" sz="5500" b="false" i="false" u="none" strike="noStrike">
                <a:solidFill>
                  <a:srgbClr val="787878"/>
                </a:solidFill>
                <a:ea typeface="Gmarket Sans Bold"/>
              </a:rPr>
              <a:t>손님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49700" y="5588000"/>
            <a:ext cx="54356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단체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메뉴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주문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시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,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상호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간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주문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현황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파악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어려움</a:t>
            </a:r>
          </a:p>
          <a:p>
            <a:pPr algn="l" lvl="0" indent="-342900" marL="342900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특별한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날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예약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방문을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했는데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불편한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자리에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앉음</a:t>
            </a:r>
          </a:p>
          <a:p>
            <a:pPr algn="l" lvl="0" indent="-342900" marL="342900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대화없이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밥만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먹고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오고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싶은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내향인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비율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증가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72600" y="3949700"/>
            <a:ext cx="1435100" cy="2921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0896600" y="4254500"/>
            <a:ext cx="2362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ko-KR" sz="5500" b="false" i="false" u="none" strike="noStrike">
                <a:solidFill>
                  <a:srgbClr val="787878"/>
                </a:solidFill>
                <a:ea typeface="Gmarket Sans Bold"/>
              </a:rPr>
              <a:t>사장님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20400" y="5562600"/>
            <a:ext cx="50800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키오스크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구입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및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대여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비용이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부담스러움</a:t>
            </a:r>
          </a:p>
          <a:p>
            <a:pPr algn="l" lvl="0" indent="-342900" marL="342900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높은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인건비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문제</a:t>
            </a:r>
          </a:p>
          <a:p>
            <a:pPr algn="l" lvl="0" indent="-342900" marL="342900">
              <a:lnSpc>
                <a:spcPct val="134460"/>
              </a:lnSpc>
              <a:buClr>
                <a:srgbClr val="787878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피크타임에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예약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,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주문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,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결제를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수동으로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처리하기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Gmarket Sans Bold"/>
              </a:rPr>
              <a:t>바쁨</a:t>
            </a:r>
            <a:r>
              <a:rPr lang="en-US" sz="1500" b="false" i="false" u="none" strike="noStrike">
                <a:solidFill>
                  <a:srgbClr val="787878"/>
                </a:solidFill>
                <a:latin typeface="Gmarket Sans 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740000">
            <a:off x="11226800" y="889000"/>
            <a:ext cx="3098800" cy="6172200"/>
          </a:xfrm>
          <a:prstGeom prst="rect">
            <a:avLst/>
          </a:prstGeom>
          <a:effectLst>
            <a:outerShdw dir="2700000" dist="118984" blurRad="9531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740000">
            <a:off x="15163800" y="1041400"/>
            <a:ext cx="2946400" cy="6172200"/>
          </a:xfrm>
          <a:prstGeom prst="rect">
            <a:avLst/>
          </a:prstGeom>
          <a:effectLst>
            <a:outerShdw dir="2700000" dist="113266" blurRad="86371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740000">
            <a:off x="12026900" y="6718300"/>
            <a:ext cx="2908300" cy="6172200"/>
          </a:xfrm>
          <a:prstGeom prst="rect">
            <a:avLst/>
          </a:prstGeom>
          <a:effectLst>
            <a:outerShdw dir="2700000" dist="111624" blurRad="83886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749300" y="393700"/>
            <a:ext cx="4292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63800" y="393700"/>
            <a:ext cx="2514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false" i="false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300" y="698500"/>
            <a:ext cx="1803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true" i="false" u="none" strike="noStrike" spc="-100">
                <a:solidFill>
                  <a:srgbClr val="595959"/>
                </a:solidFill>
                <a:ea typeface="Gmarket Sans Medium"/>
              </a:rPr>
              <a:t>서비스</a:t>
            </a:r>
            <a:r>
              <a:rPr lang="en-US" sz="2600" b="tru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true" i="false" u="none" strike="noStrike" spc="-100">
                <a:solidFill>
                  <a:srgbClr val="595959"/>
                </a:solidFill>
                <a:ea typeface="Gmarket Sans Medium"/>
              </a:rPr>
              <a:t>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0100" y="3340100"/>
            <a:ext cx="8648700" cy="5156200"/>
          </a:xfrm>
          <a:prstGeom prst="rect">
            <a:avLst/>
          </a:prstGeom>
          <a:effectLst>
            <a:outerShdw dir="2700000" dist="30670" blurRad="318062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9700" b="false" i="false" u="none" strike="noStrike">
                <a:solidFill>
                  <a:srgbClr val="FD6F22"/>
                </a:solidFill>
                <a:ea typeface="Gmarket Sans Bold"/>
              </a:rPr>
              <a:t>머</a:t>
            </a:r>
            <a:r>
              <a:rPr lang="en-US" sz="9700" b="false" i="false" u="none" strike="noStrike">
                <a:solidFill>
                  <a:srgbClr val="FD6F22"/>
                </a:solidFill>
                <a:latin typeface="Gmarket Sans Bold"/>
              </a:rPr>
              <a:t> </a:t>
            </a:r>
            <a:r>
              <a:rPr lang="ko-KR" sz="9700" b="false" i="false" u="none" strike="noStrike">
                <a:solidFill>
                  <a:srgbClr val="FD6F22"/>
                </a:solidFill>
                <a:ea typeface="Gmarket Sans Bold"/>
              </a:rPr>
              <a:t>물래</a:t>
            </a:r>
            <a:r>
              <a:rPr lang="en-US" sz="9700" b="false" i="false" u="none" strike="noStrike">
                <a:solidFill>
                  <a:srgbClr val="FD6F22"/>
                </a:solidFill>
                <a:latin typeface="Gmarket Sans Bold"/>
              </a:rPr>
              <a:t>?</a:t>
            </a:r>
          </a:p>
          <a:p>
            <a:pPr algn="l" lvl="0">
              <a:lnSpc>
                <a:spcPct val="116199"/>
              </a:lnSpc>
            </a:pPr>
            <a:r>
              <a:rPr lang="en-US" sz="9700" b="false" i="false" u="none" strike="noStrike">
                <a:solidFill>
                  <a:srgbClr val="FFFFFF"/>
                </a:solidFill>
                <a:latin typeface="Gmarket Sans Bold"/>
              </a:rPr>
              <a:t>Wan</a:t>
            </a:r>
            <a:r>
              <a:rPr lang="en-US" sz="9700" b="false" i="false" u="none" strike="noStrike">
                <a:solidFill>
                  <a:srgbClr val="FFFFFF"/>
                </a:solidFill>
                <a:latin typeface="Gmarket Sans Bold"/>
              </a:rPr>
              <a:t>na Eat</a:t>
            </a:r>
          </a:p>
          <a:p>
            <a:pPr algn="l" lvl="0">
              <a:lnSpc>
                <a:spcPct val="116199"/>
              </a:lnSpc>
            </a:pPr>
            <a:r>
              <a:rPr lang="en-US" sz="9700" b="false" i="false" u="none" strike="noStrike">
                <a:solidFill>
                  <a:srgbClr val="FFFFFF"/>
                </a:solidFill>
                <a:latin typeface="Gmarket Sans Bold"/>
              </a:rPr>
              <a:t>+ Stay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300" y="2908300"/>
            <a:ext cx="9461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787878"/>
                </a:solidFill>
                <a:ea typeface="Gmarket Sans Medium"/>
              </a:rPr>
              <a:t>좌석</a:t>
            </a:r>
            <a:r>
              <a:rPr lang="en-US" sz="2800" b="false" i="false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Gmarket Sans Medium"/>
              </a:rPr>
              <a:t>선택부터</a:t>
            </a:r>
            <a:r>
              <a:rPr lang="en-US" sz="2800" b="false" i="false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Gmarket Sans Medium"/>
              </a:rPr>
              <a:t>공동</a:t>
            </a:r>
            <a:r>
              <a:rPr lang="en-US" sz="2800" b="false" i="false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Gmarket Sans Medium"/>
              </a:rPr>
              <a:t>주문</a:t>
            </a:r>
            <a:r>
              <a:rPr lang="en-US" sz="2800" b="false" i="false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Gmarket Sans Medium"/>
              </a:rPr>
              <a:t>및</a:t>
            </a:r>
            <a:r>
              <a:rPr lang="en-US" sz="2800" b="false" i="false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Gmarket Sans Medium"/>
              </a:rPr>
              <a:t>결제까지</a:t>
            </a:r>
            <a:r>
              <a:rPr lang="en-US" sz="2800" b="false" i="false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Gmarket Sans Medium"/>
              </a:rPr>
              <a:t>예약</a:t>
            </a:r>
            <a:r>
              <a:rPr lang="en-US" sz="2800" b="false" i="false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Gmarket Sans Medium"/>
              </a:rPr>
              <a:t>자동화</a:t>
            </a:r>
            <a:r>
              <a:rPr lang="en-US" sz="2800" b="false" i="false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Gmarket Sans Medium"/>
              </a:rPr>
              <a:t>서비스</a:t>
            </a:r>
            <a:r>
              <a:rPr lang="en-US" sz="2800" b="false" i="false" u="none" strike="noStrike">
                <a:solidFill>
                  <a:srgbClr val="787878"/>
                </a:solidFill>
                <a:latin typeface="Gmarket Sans Medium"/>
              </a:rPr>
              <a:t> 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2100" y="1371600"/>
            <a:ext cx="15811500" cy="8572500"/>
          </a:xfrm>
          <a:prstGeom prst="rect">
            <a:avLst/>
          </a:prstGeom>
          <a:effectLst>
            <a:outerShdw dir="2220000" dist="131979" blurRad="916166">
              <a:srgbClr val="787878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24100" y="4191000"/>
            <a:ext cx="4686300" cy="511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49300" y="393700"/>
            <a:ext cx="4292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63800" y="393700"/>
            <a:ext cx="2514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false" i="false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300" y="698500"/>
            <a:ext cx="5397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유사</a:t>
            </a:r>
            <a:r>
              <a:rPr lang="en-US" sz="26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서비스</a:t>
            </a:r>
            <a:r>
              <a:rPr lang="en-US" sz="26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분석</a:t>
            </a:r>
            <a:r>
              <a:rPr lang="en-US" sz="2600" b="false" i="false" u="none" strike="noStrike" spc="-100">
                <a:solidFill>
                  <a:srgbClr val="595959"/>
                </a:solidFill>
                <a:latin typeface="Gmarket Sans Medium"/>
              </a:rPr>
              <a:t> - </a:t>
            </a: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네이버</a:t>
            </a:r>
            <a:r>
              <a:rPr lang="en-US" sz="26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테이블주문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48700" y="1028700"/>
            <a:ext cx="990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Gmarket Sans Medium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13300" y="2298700"/>
            <a:ext cx="88773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8400" b="false" i="false" u="none" strike="noStrike">
                <a:solidFill>
                  <a:srgbClr val="F55A00"/>
                </a:solidFill>
                <a:ea typeface="Gmarket Sans Bold"/>
              </a:rPr>
              <a:t>네이버</a:t>
            </a:r>
            <a:r>
              <a:rPr lang="en-US" sz="8400" b="false" i="false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false" i="false" u="none" strike="noStrike">
                <a:solidFill>
                  <a:srgbClr val="F55A00"/>
                </a:solidFill>
                <a:ea typeface="Gmarket Sans Bold"/>
              </a:rPr>
              <a:t>테이블주문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7518400" y="4191000"/>
            <a:ext cx="9486900" cy="3568700"/>
          </a:xfrm>
          <a:prstGeom prst="rect">
            <a:avLst/>
          </a:prstGeom>
          <a:effectLst>
            <a:outerShdw dir="2220000" dist="54978" blurRad="158979">
              <a:srgbClr val="787878">
                <a:alpha val="5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8216900" y="5626100"/>
            <a:ext cx="30226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900" b="false" i="false" u="none" strike="noStrike">
                <a:solidFill>
                  <a:srgbClr val="595959"/>
                </a:solidFill>
                <a:latin typeface="Gmarket Sans Bold"/>
              </a:rPr>
              <a:t>QR</a:t>
            </a: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코드</a:t>
            </a:r>
            <a:r>
              <a:rPr lang="en-US" sz="3900" b="false" i="false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주문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42300" y="6604000"/>
            <a:ext cx="3390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점원을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기다리지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않고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바로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주문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16900" y="5156200"/>
            <a:ext cx="1905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CBCBC"/>
                </a:solidFill>
                <a:ea typeface="Gmarket Sans Bold"/>
              </a:rPr>
              <a:t>기능</a:t>
            </a:r>
            <a:r>
              <a:rPr lang="en-US" sz="2400" b="false" i="false" u="none" strike="noStrike">
                <a:solidFill>
                  <a:srgbClr val="BCBCBC"/>
                </a:solidFill>
                <a:latin typeface="Gmarket Sans Bold"/>
              </a:rPr>
              <a:t> 1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12636500" y="8216900"/>
            <a:ext cx="4368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FF7062"/>
                </a:solidFill>
                <a:ea typeface="Gmarket Sans Medium"/>
              </a:rPr>
              <a:t>실시간</a:t>
            </a:r>
            <a:r>
              <a:rPr lang="en-US" sz="3100" b="false" i="false" u="none" strike="noStrike">
                <a:solidFill>
                  <a:srgbClr val="FF7062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F7062"/>
                </a:solidFill>
                <a:ea typeface="Gmarket Sans Medium"/>
              </a:rPr>
              <a:t>장바구니</a:t>
            </a:r>
            <a:r>
              <a:rPr lang="en-US" sz="3100" b="false" i="false" u="none" strike="noStrike">
                <a:solidFill>
                  <a:srgbClr val="FF7062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F7062"/>
                </a:solidFill>
                <a:ea typeface="Gmarket Sans Medium"/>
              </a:rPr>
              <a:t>미</a:t>
            </a:r>
            <a:r>
              <a:rPr lang="ko-KR" sz="3100" b="false" i="false" u="none" strike="noStrike">
                <a:solidFill>
                  <a:srgbClr val="FF7062"/>
                </a:solidFill>
                <a:ea typeface="Gmarket Sans Medium"/>
              </a:rPr>
              <a:t>지원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65000" y="8318500"/>
            <a:ext cx="431800" cy="368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065000" y="5626100"/>
            <a:ext cx="5130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주문부터</a:t>
            </a:r>
            <a:r>
              <a:rPr lang="en-US" sz="3900" b="false" i="false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결제까지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65000" y="6616700"/>
            <a:ext cx="25908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간편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결제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이용한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주문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가능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03100" y="5130800"/>
            <a:ext cx="1905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CBCBC"/>
                </a:solidFill>
                <a:ea typeface="Gmarket Sans Bold"/>
              </a:rPr>
              <a:t>기능</a:t>
            </a:r>
            <a:r>
              <a:rPr lang="en-US" sz="2400" b="false" i="false" u="none" strike="noStrike">
                <a:solidFill>
                  <a:srgbClr val="BCBCBC"/>
                </a:solidFill>
                <a:latin typeface="Gmarket Sans Bold"/>
              </a:rPr>
              <a:t> 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2100" y="1371600"/>
            <a:ext cx="15811500" cy="8572500"/>
          </a:xfrm>
          <a:prstGeom prst="rect">
            <a:avLst/>
          </a:prstGeom>
          <a:effectLst>
            <a:outerShdw dir="2220000" dist="131979" blurRad="916166">
              <a:srgbClr val="787878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749300" y="393700"/>
            <a:ext cx="4292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63800" y="393700"/>
            <a:ext cx="2514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false" i="false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698500"/>
            <a:ext cx="5486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유사</a:t>
            </a:r>
            <a:r>
              <a:rPr lang="en-US" sz="26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서비스</a:t>
            </a:r>
            <a:r>
              <a:rPr lang="en-US" sz="26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분석</a:t>
            </a:r>
            <a:r>
              <a:rPr lang="en-US" sz="2600" b="false" i="false" u="none" strike="noStrike" spc="-100">
                <a:solidFill>
                  <a:srgbClr val="595959"/>
                </a:solidFill>
                <a:latin typeface="Gmarket Sans Medium"/>
              </a:rPr>
              <a:t> - </a:t>
            </a: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캐치테이블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48700" y="1028700"/>
            <a:ext cx="990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Gmarket Sans Medium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11700" y="2298700"/>
            <a:ext cx="88773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400" b="false" i="false" u="none" strike="noStrike">
                <a:solidFill>
                  <a:srgbClr val="F55A00"/>
                </a:solidFill>
                <a:ea typeface="Gmarket Sans Bold"/>
              </a:rPr>
              <a:t>캐치테이블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7518400" y="4191000"/>
            <a:ext cx="9486900" cy="3568700"/>
          </a:xfrm>
          <a:prstGeom prst="rect">
            <a:avLst/>
          </a:prstGeom>
          <a:effectLst>
            <a:outerShdw dir="2220000" dist="54978" blurRad="158979">
              <a:srgbClr val="787878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24100" y="4191000"/>
            <a:ext cx="4699000" cy="4699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216900" y="5638800"/>
            <a:ext cx="53975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900" b="false" i="false" u="none" strike="noStrike">
                <a:solidFill>
                  <a:srgbClr val="595959"/>
                </a:solidFill>
                <a:latin typeface="Gmarket Sans Bold"/>
              </a:rPr>
              <a:t>24</a:t>
            </a: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시간</a:t>
            </a:r>
            <a:r>
              <a:rPr lang="en-US" sz="3900" b="false" i="false" u="none" strike="noStrike">
                <a:solidFill>
                  <a:srgbClr val="595959"/>
                </a:solidFill>
                <a:latin typeface="Gmarket Sans Bold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간편한</a:t>
            </a:r>
            <a:r>
              <a:rPr lang="en-US" sz="3900" b="false" i="false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예약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42300" y="6921500"/>
            <a:ext cx="3390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온라인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웨이팅으로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바로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입장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16900" y="5156200"/>
            <a:ext cx="1905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CBCBC"/>
                </a:solidFill>
                <a:ea typeface="Gmarket Sans Bold"/>
              </a:rPr>
              <a:t>기능</a:t>
            </a:r>
            <a:r>
              <a:rPr lang="en-US" sz="2400" b="false" i="false" u="none" strike="noStrike">
                <a:solidFill>
                  <a:srgbClr val="BCBCBC"/>
                </a:solidFill>
                <a:latin typeface="Gmarket Sans Bold"/>
              </a:rPr>
              <a:t> 1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12636500" y="8216900"/>
            <a:ext cx="4368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FF7062"/>
                </a:solidFill>
                <a:ea typeface="Gmarket Sans Medium"/>
              </a:rPr>
              <a:t>원하는</a:t>
            </a:r>
            <a:r>
              <a:rPr lang="en-US" sz="3100" b="false" i="false" u="none" strike="noStrike">
                <a:solidFill>
                  <a:srgbClr val="FF7062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F7062"/>
                </a:solidFill>
                <a:ea typeface="Gmarket Sans Medium"/>
              </a:rPr>
              <a:t>좌석</a:t>
            </a:r>
            <a:r>
              <a:rPr lang="en-US" sz="3100" b="false" i="false" u="none" strike="noStrike">
                <a:solidFill>
                  <a:srgbClr val="FF7062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F7062"/>
                </a:solidFill>
                <a:ea typeface="Gmarket Sans Medium"/>
              </a:rPr>
              <a:t>지정</a:t>
            </a:r>
            <a:r>
              <a:rPr lang="en-US" sz="3100" b="false" i="false" u="none" strike="noStrike">
                <a:solidFill>
                  <a:srgbClr val="FF7062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F7062"/>
                </a:solidFill>
                <a:ea typeface="Gmarket Sans Medium"/>
              </a:rPr>
              <a:t>불가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65000" y="8318500"/>
            <a:ext cx="431800" cy="368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065000" y="5626100"/>
            <a:ext cx="51308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필터링을</a:t>
            </a:r>
            <a:r>
              <a:rPr lang="en-US" sz="3900" b="false" i="false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통한</a:t>
            </a:r>
            <a:r>
              <a:rPr lang="en-US" sz="3900" b="false" i="false" u="none" strike="noStrike">
                <a:solidFill>
                  <a:srgbClr val="595959"/>
                </a:solidFill>
                <a:latin typeface="Gmarket Sans Bold"/>
              </a:rPr>
              <a:t> </a:t>
            </a:r>
          </a:p>
          <a:p>
            <a:pPr algn="l" lvl="0">
              <a:lnSpc>
                <a:spcPct val="107899"/>
              </a:lnSpc>
            </a:pP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예약</a:t>
            </a:r>
            <a:r>
              <a:rPr lang="en-US" sz="3900" b="false" i="false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가능</a:t>
            </a:r>
            <a:r>
              <a:rPr lang="en-US" sz="3900" b="false" i="false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매장</a:t>
            </a:r>
            <a:r>
              <a:rPr lang="en-US" sz="3900" b="false" i="false" u="none" strike="noStrike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595959"/>
                </a:solidFill>
                <a:ea typeface="Gmarket Sans Bold"/>
              </a:rPr>
              <a:t>조회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65000" y="6959600"/>
            <a:ext cx="25908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원하는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조건에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맞는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매장</a:t>
            </a:r>
            <a:r>
              <a:rPr lang="en-US" sz="1600" b="false" i="false" u="none" strike="noStrike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Gmarket Sans Light"/>
              </a:rPr>
              <a:t>조회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03100" y="5130800"/>
            <a:ext cx="1905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CBCBC"/>
                </a:solidFill>
                <a:ea typeface="Gmarket Sans Bold"/>
              </a:rPr>
              <a:t>기능</a:t>
            </a:r>
            <a:r>
              <a:rPr lang="en-US" sz="2400" b="false" i="false" u="none" strike="noStrike">
                <a:solidFill>
                  <a:srgbClr val="BCBCBC"/>
                </a:solidFill>
                <a:latin typeface="Gmarket Sans Bold"/>
              </a:rPr>
              <a:t> 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96300" y="787400"/>
            <a:ext cx="1308100" cy="130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2100" y="1371600"/>
            <a:ext cx="15811500" cy="8572500"/>
          </a:xfrm>
          <a:prstGeom prst="rect">
            <a:avLst/>
          </a:prstGeom>
          <a:effectLst>
            <a:outerShdw dir="2220000" dist="131979" blurRad="916166">
              <a:srgbClr val="787878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749300" y="393700"/>
            <a:ext cx="4292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머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1400" b="false" i="false" u="none" strike="noStrike">
                <a:solidFill>
                  <a:srgbClr val="F55A00"/>
                </a:solidFill>
                <a:ea typeface="Gmarket Sans Medium"/>
              </a:rPr>
              <a:t>물래</a:t>
            </a:r>
            <a:r>
              <a:rPr lang="en-US" sz="1400" b="false" i="false" u="none" strike="noStrike">
                <a:solidFill>
                  <a:srgbClr val="F55A00"/>
                </a:solidFill>
                <a:latin typeface="Gmarket Sans Medium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63800" y="393700"/>
            <a:ext cx="2514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핀테크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 B302 l </a:t>
            </a:r>
            <a:r>
              <a:rPr lang="ko-KR" sz="1400" b="false" i="false" u="none" strike="noStrike">
                <a:solidFill>
                  <a:srgbClr val="595959"/>
                </a:solidFill>
                <a:ea typeface="Gmarket Sans Medium"/>
              </a:rPr>
              <a:t>수룡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ja-JP" sz="1400" b="false" i="false" u="none" strike="noStrike">
                <a:solidFill>
                  <a:srgbClr val="595959"/>
                </a:solidFill>
                <a:ea typeface="Gmarket Sans Medium"/>
              </a:rPr>
              <a:t>水龍</a:t>
            </a:r>
            <a:r>
              <a:rPr lang="en-US" sz="1400" b="false" i="false" u="none" strike="noStrike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698500"/>
            <a:ext cx="1422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핵심</a:t>
            </a:r>
            <a:r>
              <a:rPr lang="en-US" sz="26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595959"/>
                </a:solidFill>
                <a:ea typeface="Gmarket Sans Medium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48700" y="1028700"/>
            <a:ext cx="990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Gmarket Sans Medium"/>
              </a:rPr>
              <a:t>07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46600" y="3822700"/>
            <a:ext cx="7696200" cy="2933700"/>
          </a:xfrm>
          <a:prstGeom prst="rect">
            <a:avLst/>
          </a:prstGeom>
          <a:effectLst>
            <a:outerShdw dir="1920000" dist="112946" blurRad="53678">
              <a:srgbClr val="000000">
                <a:alpha val="31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46600" y="6985000"/>
            <a:ext cx="7696200" cy="2527300"/>
          </a:xfrm>
          <a:prstGeom prst="rect">
            <a:avLst/>
          </a:prstGeom>
          <a:effectLst>
            <a:outerShdw dir="1920000" dist="97049" blurRad="39631">
              <a:srgbClr val="000000">
                <a:alpha val="31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870200" y="6985000"/>
            <a:ext cx="927100" cy="238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70200" y="3975100"/>
            <a:ext cx="952500" cy="2387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0" y="2717800"/>
            <a:ext cx="2946400" cy="6172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147800" y="3175000"/>
            <a:ext cx="2908300" cy="6083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927600" y="7416800"/>
            <a:ext cx="75819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효율적인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예약</a:t>
            </a:r>
            <a:r>
              <a:rPr lang="en-US" sz="2300" b="tru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관리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매장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알림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매장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현황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파악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매장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통계</a:t>
            </a:r>
            <a:r>
              <a:rPr lang="en-US" sz="2300" b="tru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분석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향후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사업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전략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수립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02200" y="4165600"/>
            <a:ext cx="7467600" cy="215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링크를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예약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내역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공유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구성원간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실시간</a:t>
            </a:r>
            <a:r>
              <a:rPr lang="en-US" sz="2300" b="tru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메뉴</a:t>
            </a:r>
            <a:r>
              <a:rPr lang="en-US" sz="2300" b="tru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선정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소통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무인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예약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간편</a:t>
            </a:r>
            <a:r>
              <a:rPr lang="en-US" sz="2300" b="tru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결제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시스템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실제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현장</a:t>
            </a:r>
            <a:r>
              <a:rPr lang="en-US" sz="2300" b="true" i="false" u="none" strike="noStrike">
                <a:solidFill>
                  <a:srgbClr val="F55A00"/>
                </a:solidFill>
                <a:latin typeface="Gmarket Sans Medium"/>
              </a:rPr>
              <a:t> </a:t>
            </a:r>
            <a:r>
              <a:rPr lang="ko-KR" sz="2300" b="true" i="false" u="none" strike="noStrike">
                <a:solidFill>
                  <a:srgbClr val="F55A00"/>
                </a:solidFill>
                <a:ea typeface="Gmarket Sans Medium"/>
              </a:rPr>
              <a:t>기반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매장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구조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파악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24100" y="2070100"/>
            <a:ext cx="117348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8400" b="false" i="false" u="none" strike="noStrike">
                <a:solidFill>
                  <a:srgbClr val="F55A00"/>
                </a:solidFill>
                <a:latin typeface="Gmarket Sans Bold"/>
              </a:rPr>
              <a:t>'</a:t>
            </a:r>
            <a:r>
              <a:rPr lang="ko-KR" sz="8400" b="false" i="false" u="none" strike="noStrike">
                <a:solidFill>
                  <a:srgbClr val="F55A00"/>
                </a:solidFill>
                <a:ea typeface="Gmarket Sans Bold"/>
              </a:rPr>
              <a:t>머</a:t>
            </a:r>
            <a:r>
              <a:rPr lang="en-US" sz="8400" b="false" i="false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false" i="false" u="none" strike="noStrike">
                <a:solidFill>
                  <a:srgbClr val="F55A00"/>
                </a:solidFill>
                <a:ea typeface="Gmarket Sans Bold"/>
              </a:rPr>
              <a:t>물래</a:t>
            </a:r>
            <a:r>
              <a:rPr lang="en-US" sz="8400" b="false" i="false" u="none" strike="noStrike">
                <a:solidFill>
                  <a:srgbClr val="F55A00"/>
                </a:solidFill>
                <a:latin typeface="Gmarket Sans Bold"/>
              </a:rPr>
              <a:t>'</a:t>
            </a:r>
            <a:r>
              <a:rPr lang="ko-KR" sz="8400" b="false" i="false" u="none" strike="noStrike">
                <a:solidFill>
                  <a:srgbClr val="F55A00"/>
                </a:solidFill>
                <a:ea typeface="Gmarket Sans Bold"/>
              </a:rPr>
              <a:t>의</a:t>
            </a:r>
            <a:r>
              <a:rPr lang="en-US" sz="8400" b="false" i="false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false" i="false" u="none" strike="noStrike">
                <a:solidFill>
                  <a:srgbClr val="F55A00"/>
                </a:solidFill>
                <a:ea typeface="Gmarket Sans Bold"/>
              </a:rPr>
              <a:t>핵심</a:t>
            </a:r>
            <a:r>
              <a:rPr lang="en-US" sz="8400" b="false" i="false" u="none" strike="noStrike">
                <a:solidFill>
                  <a:srgbClr val="F55A00"/>
                </a:solidFill>
                <a:latin typeface="Gmarket Sans Bold"/>
              </a:rPr>
              <a:t> </a:t>
            </a:r>
            <a:r>
              <a:rPr lang="ko-KR" sz="8400" b="false" i="false" u="none" strike="noStrike">
                <a:solidFill>
                  <a:srgbClr val="F55A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000" y="2286000"/>
            <a:ext cx="1905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CBCBC"/>
                </a:solidFill>
                <a:ea typeface="Gmarket Sans Bold"/>
              </a:rPr>
              <a:t>사장님</a:t>
            </a:r>
            <a:r>
              <a:rPr lang="en-US" sz="2400" b="false" i="false" u="none" strike="noStrike">
                <a:solidFill>
                  <a:srgbClr val="BCBCBC"/>
                </a:solidFill>
                <a:latin typeface="Gmarket Sans Bold"/>
              </a:rPr>
              <a:t> </a:t>
            </a:r>
            <a:r>
              <a:rPr lang="ko-KR" sz="2400" b="false" i="false" u="none" strike="noStrike">
                <a:solidFill>
                  <a:srgbClr val="BCBCBC"/>
                </a:solidFill>
                <a:ea typeface="Gmarket Sans Bold"/>
              </a:rPr>
              <a:t>모드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09900" y="2755900"/>
            <a:ext cx="1562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CBCBC"/>
                </a:solidFill>
                <a:ea typeface="Gmarket Sans Bold"/>
              </a:rPr>
              <a:t>손님</a:t>
            </a:r>
            <a:r>
              <a:rPr lang="en-US" sz="2400" b="false" i="false" u="none" strike="noStrike">
                <a:solidFill>
                  <a:srgbClr val="BCBCBC"/>
                </a:solidFill>
                <a:latin typeface="Gmarket Sans Bold"/>
              </a:rPr>
              <a:t> </a:t>
            </a:r>
            <a:r>
              <a:rPr lang="ko-KR" sz="2400" b="false" i="false" u="none" strike="noStrike">
                <a:solidFill>
                  <a:srgbClr val="BCBCBC"/>
                </a:solidFill>
                <a:ea typeface="Gmarket Sans Bold"/>
              </a:rPr>
              <a:t>모드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